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5" r:id="rId6"/>
    <p:sldId id="263" r:id="rId7"/>
    <p:sldId id="259" r:id="rId8"/>
    <p:sldId id="264" r:id="rId9"/>
    <p:sldId id="268" r:id="rId10"/>
    <p:sldId id="266" r:id="rId11"/>
    <p:sldId id="267" r:id="rId12"/>
    <p:sldId id="261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4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4FC05-122B-4B70-B073-F676010C613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CB80-7A05-47C3-8C10-C4527B43F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 to full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CB80-7A05-47C3-8C10-C4527B43F5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Seconds - Shimmer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CB80-7A05-47C3-8C10-C4527B43F5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BEE0-375A-BF69-1DD6-3CC7BC2C1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6FCB3-A954-0949-46E0-F02B6EEF5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3E36-D3BB-5B8F-E32A-72C89F00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68F09-7FF7-C8F4-96B8-E2F31608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6494C-9654-8970-CBD2-698F8AAE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620-3915-0271-019E-256DF236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7B54E-B05F-B5A4-5970-F31530436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E79D-2038-A39E-5E7C-C598BEB0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36CA-543B-315D-157C-4D47BE6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E719-52DA-B3CE-3B48-574E2EE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11352-3882-CC24-54D3-5C1E074AB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A7810-AEEF-4276-AA57-DD27CDDB5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0A3A7-A36E-7537-A472-12B88CC7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E481F-28D0-5D76-C606-67F638C2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424B-4F54-4EA7-430B-7CE2F2D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6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0B13-8DDF-1839-40B5-4D488C0A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80F0-A425-3924-1A87-D745613D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5604D-BA40-12CB-AF0A-DDB7BEDC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7C1-255A-C025-8E6D-D2BBD19B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1404F-0A8C-5AD0-AF92-7F471F26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F409-3CF3-73F4-57F0-D40E6AD9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B09D6-8027-DC03-EDA7-E29A11467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3468-121F-FECB-1CFF-7FC37EF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E1BE-6F7B-7CF5-C386-462DA06E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42EBA-E909-4490-99FD-AAB7D608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5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C614-28B0-F399-DB30-C4560715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1F18-6A06-EF4F-E52C-A3574D02D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28B3D-1543-4518-2DDF-7769721DC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049A-CDCE-A7C9-4F60-11ABD7BE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04731-6533-3AED-7981-E90BECEC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3A075-BF13-4AD5-EA7A-4E2CE513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8901-4ACC-C845-2763-CE2C3F43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9F3F-2BC2-C799-A64F-6A3726BAD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46D78-DB63-C5E5-82CC-D64B57C09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DEE8F-CB7A-E6E7-EB3E-B6784A2CF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3ACC0-98B5-2D87-D1F5-F70C8D701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D77C6-0DF6-F2CA-79D4-5E8854F5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8A8A4-B4BA-A856-0E00-1E41BE03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8B87D-DB67-26BD-A233-FD7552DB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54F1-0860-013C-EE0F-444DE273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A174D-62E9-F1A9-ABCB-6DCA7FA4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D0E0-7A7C-4199-EE46-846EA4AD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3BC3-4DCE-0ACD-EFAC-9C28E38F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5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080C50-E7EC-1D6D-2101-B483376F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74CC5-9FDD-71A5-7ED4-34A7EF5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D438-2D33-5906-A603-E20F62C3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7F29-8E21-2E34-6EA7-76B5EBFB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09B7-6CBC-E0AE-6CC7-8ADD3A9B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75D03-C0C7-8C07-3A32-E169B098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CBED5-F1DA-1DCA-FE04-1A643C2B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D5927-7A5B-B3F9-2B51-0D6D3455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67609-A90B-A199-620D-05E69A7D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DC36-CEF3-F06A-4B8B-ADA970E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7FA88-2863-7A06-859E-837D0F98C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B541D-4EB2-AF29-F855-BD960B55C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6AE91-02CB-C77A-B4CE-169A17A9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A14F0-5694-3F36-EEE7-E4AE1587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F2608-E644-F3A2-576E-0F3C93C9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16AA4-8CD9-DC10-5A60-054ECE0B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C881-192A-8D04-CFD4-7C4899ED8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394B9-1BF4-C70B-F89A-EBB2CC371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8AF5F-114A-6BDA-4762-CD4D3FB98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28AE-1D50-5CFB-324E-F06982DCF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earn.microsoft.com/en-us/aspnet/core/client-side/bundling-and-minification?view=aspnetcore-7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best-practices?view=aspnetcore-7.0" TargetMode="External"/><Relationship Id="rId2" Type="http://schemas.openxmlformats.org/officeDocument/2006/relationships/hyperlink" Target="https://github.com/mitchelsellers/aspdotnetcoreperform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erilog/serilog-aspnetcore#request-logging" TargetMode="External"/><Relationship Id="rId4" Type="http://schemas.openxmlformats.org/officeDocument/2006/relationships/hyperlink" Target="https://learn.microsoft.com/en-us/aspnet/core/performance/overview?view=aspnetcore-7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msellers@iowacomputergurus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F8DC-2C6E-CB73-2821-86C965DF8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600"/>
              <a:t>Make Your ASP.NET Core Apps Amazingly Fast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8776F-CEB0-22D0-B05A-AB414F3AF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A Look At Performance Features for Applications</a:t>
            </a:r>
          </a:p>
        </p:txBody>
      </p:sp>
      <p:pic>
        <p:nvPicPr>
          <p:cNvPr id="5" name="Picture 4" descr="Pins and thread forming a heptagon">
            <a:extLst>
              <a:ext uri="{FF2B5EF4-FFF2-40B4-BE49-F238E27FC236}">
                <a16:creationId xmlns:a16="http://schemas.microsoft.com/office/drawing/2014/main" id="{41F73931-1F7A-5737-9AD0-5E6F29E9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9" r="23589" b="-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4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9C9C-78EB-1386-D193-9E0BFF8A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</a:t>
            </a:r>
            <a:r>
              <a:rPr lang="en-US" dirty="0" err="1"/>
              <a:t>TagHelpers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EFE9-0A62-F699-D7ED-B6F1D361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helpers for caching rendered snippets of an application, NOT the entire response.</a:t>
            </a:r>
          </a:p>
          <a:p>
            <a:r>
              <a:rPr lang="en-US" dirty="0"/>
              <a:t>Allow you to cache complex renderings, without having to cache the whole page/content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C54F8-0C7B-9FFD-64E2-9985E9798BC2}"/>
              </a:ext>
            </a:extLst>
          </p:cNvPr>
          <p:cNvSpPr txBox="1"/>
          <p:nvPr/>
        </p:nvSpPr>
        <p:spPr>
          <a:xfrm>
            <a:off x="1079080" y="3930620"/>
            <a:ext cx="651780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&lt;distributed-cache </a:t>
            </a:r>
            <a:r>
              <a:rPr lang="en-US" b="0" i="0" dirty="0">
                <a:solidFill>
                  <a:srgbClr val="9CDCFE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=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"my-distributed-cache-unique-key-101"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Time Inside Cache Tag Helper: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@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DateTime.Now </a:t>
            </a:r>
            <a:b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&lt;/distributed-cache&gt;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6CDEA-2E4C-5D79-207E-FA272088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514191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EntityFramework</a:t>
            </a:r>
            <a:r>
              <a:rPr lang="en-US" sz="4200" dirty="0"/>
              <a:t> Performance Considerations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BED8-6149-761D-9D78-86B99C1A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366273" cy="332066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.</a:t>
            </a:r>
            <a:r>
              <a:rPr lang="en-US" sz="1700" dirty="0" err="1"/>
              <a:t>AsNoTracking</a:t>
            </a:r>
            <a:r>
              <a:rPr lang="en-US" sz="1700" dirty="0"/>
              <a:t>()</a:t>
            </a:r>
          </a:p>
          <a:p>
            <a:pPr lvl="1"/>
            <a:r>
              <a:rPr lang="en-US" sz="1700" dirty="0"/>
              <a:t>Huge performance improvement if change tracking isn’t needed</a:t>
            </a:r>
          </a:p>
          <a:p>
            <a:r>
              <a:rPr lang="en-US" sz="1700" dirty="0" err="1"/>
              <a:t>AddDbContextPool</a:t>
            </a:r>
            <a:r>
              <a:rPr lang="en-US" sz="1700" dirty="0"/>
              <a:t>() Rather than </a:t>
            </a:r>
            <a:r>
              <a:rPr lang="en-US" sz="1700" dirty="0" err="1"/>
              <a:t>AddDbContext</a:t>
            </a:r>
            <a:r>
              <a:rPr lang="en-US" sz="1700" dirty="0"/>
              <a:t>()</a:t>
            </a:r>
          </a:p>
          <a:p>
            <a:r>
              <a:rPr lang="en-US" sz="1700" dirty="0"/>
              <a:t>Monitor for Hidden Log Messages</a:t>
            </a:r>
          </a:p>
          <a:p>
            <a:pPr lvl="1"/>
            <a:r>
              <a:rPr lang="en-US" sz="1700" dirty="0"/>
              <a:t>Warnings for type mismatches</a:t>
            </a:r>
          </a:p>
          <a:p>
            <a:pPr lvl="1"/>
            <a:r>
              <a:rPr lang="en-US" sz="1700" dirty="0"/>
              <a:t>Warnings for queries that split in a less-performant manner</a:t>
            </a:r>
          </a:p>
          <a:p>
            <a:r>
              <a:rPr lang="en-US" sz="1700" dirty="0"/>
              <a:t>Always Query async!</a:t>
            </a:r>
          </a:p>
          <a:p>
            <a:r>
              <a:rPr lang="en-US" sz="1700" dirty="0"/>
              <a:t>Watch for N+1 Queries</a:t>
            </a:r>
          </a:p>
          <a:p>
            <a:r>
              <a:rPr lang="en-US" sz="1700" dirty="0"/>
              <a:t>Page Large Query Results</a:t>
            </a:r>
          </a:p>
          <a:p>
            <a:endParaRPr lang="en-US" sz="1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023F464-4C1C-9A48-34B8-C585B9BCF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5" r="9662" b="-1"/>
          <a:stretch/>
        </p:blipFill>
        <p:spPr>
          <a:xfrm>
            <a:off x="6288741" y="10"/>
            <a:ext cx="590173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B8A4C-FF17-579A-DB6D-7430BE797A51}"/>
              </a:ext>
            </a:extLst>
          </p:cNvPr>
          <p:cNvSpPr txBox="1"/>
          <p:nvPr/>
        </p:nvSpPr>
        <p:spPr>
          <a:xfrm>
            <a:off x="6225988" y="1053353"/>
            <a:ext cx="4379259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r>
              <a:rPr lang="en-US" dirty="0"/>
              <a:t>2023-06-01 23:11:56.940 -05:00 [WRN] Compiling a query which loads related collections for more than one collection navigation, either via 'Include' or through projection, but no '</a:t>
            </a:r>
            <a:r>
              <a:rPr lang="en-US" dirty="0" err="1"/>
              <a:t>QuerySplittingBehavior</a:t>
            </a:r>
            <a:r>
              <a:rPr lang="en-US" dirty="0"/>
              <a:t>' has been configured. By default, Entity Framework will use '</a:t>
            </a:r>
            <a:r>
              <a:rPr lang="en-US" dirty="0" err="1"/>
              <a:t>QuerySplittingBehavior.SingleQuery</a:t>
            </a:r>
            <a:r>
              <a:rPr lang="en-US" dirty="0"/>
              <a:t>', which can potentially result in slow query performance. See https://go.microsoft.com/fwlink/?linkid=2134277 for more information. To identify the query that's triggering this warning call '</a:t>
            </a:r>
            <a:r>
              <a:rPr lang="en-US" dirty="0" err="1"/>
              <a:t>ConfigureWarnings</a:t>
            </a:r>
            <a:r>
              <a:rPr lang="en-US" dirty="0"/>
              <a:t>(w =&gt; </a:t>
            </a:r>
            <a:r>
              <a:rPr lang="en-US" dirty="0" err="1"/>
              <a:t>w.Throw</a:t>
            </a:r>
            <a:r>
              <a:rPr lang="en-US" dirty="0"/>
              <a:t>(</a:t>
            </a:r>
            <a:r>
              <a:rPr lang="en-US" dirty="0" err="1"/>
              <a:t>RelationalEventId.MultipleCollectionIncludeWarning</a:t>
            </a:r>
            <a:r>
              <a:rPr lang="en-US" dirty="0"/>
              <a:t>))'.</a:t>
            </a:r>
          </a:p>
        </p:txBody>
      </p:sp>
    </p:spTree>
    <p:extLst>
      <p:ext uri="{BB962C8B-B14F-4D97-AF65-F5344CB8AC3E}">
        <p14:creationId xmlns:p14="http://schemas.microsoft.com/office/powerpoint/2010/main" val="14388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BD68-AC08-177A-9AD6-DCA6EEFD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Targeting Slow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8A67-AE6A-8A13-E7C7-CF8A2C1A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ASP.NET Core Internal Logging</a:t>
            </a:r>
          </a:p>
          <a:p>
            <a:pPr lvl="1"/>
            <a:r>
              <a:rPr lang="en-US" sz="1800" dirty="0"/>
              <a:t>EF Core Query Performance</a:t>
            </a:r>
          </a:p>
          <a:p>
            <a:pPr lvl="2"/>
            <a:r>
              <a:rPr lang="en-US" sz="1400" dirty="0" err="1"/>
              <a:t>Microsoft.EntityFrameworkCore.Database.Command</a:t>
            </a:r>
            <a:r>
              <a:rPr lang="en-US" sz="1400" dirty="0"/>
              <a:t> is the filter key</a:t>
            </a:r>
          </a:p>
          <a:p>
            <a:pPr lvl="1"/>
            <a:r>
              <a:rPr lang="en-US" sz="1800" dirty="0"/>
              <a:t>ASP.NET Request Logging </a:t>
            </a:r>
          </a:p>
          <a:p>
            <a:pPr lvl="2"/>
            <a:r>
              <a:rPr lang="en-US" sz="1400" dirty="0"/>
              <a:t>Start/End request blocks when logging at informational levels</a:t>
            </a:r>
          </a:p>
          <a:p>
            <a:pPr lvl="2"/>
            <a:r>
              <a:rPr lang="en-US" sz="1400" dirty="0"/>
              <a:t>This can be improved using </a:t>
            </a:r>
            <a:r>
              <a:rPr lang="en-US" sz="1400" dirty="0" err="1"/>
              <a:t>Serilog’s</a:t>
            </a:r>
            <a:r>
              <a:rPr lang="en-US" sz="1400" dirty="0"/>
              <a:t> integration for streamlined logging</a:t>
            </a:r>
          </a:p>
        </p:txBody>
      </p:sp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A54F99-DE08-3022-449E-EAB91376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2" b="13263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24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5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2C281-154E-BB34-C904-8833E40E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Bundling/Minification/CDN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2794-95E7-69DD-EDE0-1577A407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29000"/>
            <a:ext cx="5563083" cy="2828892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Combining JS/CSS and/or Compressing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Reduces payload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Reduces HTTP request counts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Requires third-party solutions</a:t>
            </a:r>
          </a:p>
          <a:p>
            <a:r>
              <a:rPr lang="en-US" sz="1800" dirty="0">
                <a:solidFill>
                  <a:schemeClr val="bg1"/>
                </a:solidFill>
                <a:hlinkClick r:id="rId2"/>
              </a:rPr>
              <a:t>https://learn.microsoft.com/en-us/aspnet/core/client-side/bundling-and-minification?view=aspnetcore-7.0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Graphic 6" descr="File HTML">
            <a:extLst>
              <a:ext uri="{FF2B5EF4-FFF2-40B4-BE49-F238E27FC236}">
                <a16:creationId xmlns:a16="http://schemas.microsoft.com/office/drawing/2014/main" id="{04DE2EE9-7198-D902-9E87-8641CC60C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8211-66F8-AC4C-92E5-78EAE35B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A987-04DC-DDC7-233A-28D4869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 Project </a:t>
            </a:r>
            <a:r>
              <a:rPr lang="en-US"/>
              <a:t>- </a:t>
            </a:r>
            <a:r>
              <a:rPr lang="en-US">
                <a:hlinkClick r:id="rId2"/>
              </a:rPr>
              <a:t>https://github.com/mitchelsellers/aspdotnetcoreperformance</a:t>
            </a:r>
            <a:r>
              <a:rPr lang="en-US"/>
              <a:t> </a:t>
            </a:r>
          </a:p>
          <a:p>
            <a:r>
              <a:rPr lang="en-US"/>
              <a:t>ASP</a:t>
            </a:r>
            <a:r>
              <a:rPr lang="en-US" dirty="0"/>
              <a:t>.NET Core Best Practices – </a:t>
            </a:r>
            <a:r>
              <a:rPr lang="en-US" dirty="0">
                <a:hlinkClick r:id="rId3"/>
              </a:rPr>
              <a:t>https://learn.microsoft.com/en-us/aspnet/core/fundamentals/best-practices?view=aspnetcore-7.0</a:t>
            </a:r>
            <a:r>
              <a:rPr lang="en-US" dirty="0"/>
              <a:t> </a:t>
            </a:r>
          </a:p>
          <a:p>
            <a:r>
              <a:rPr lang="en-US" dirty="0"/>
              <a:t>ASP.NET Core Performance - </a:t>
            </a:r>
            <a:r>
              <a:rPr lang="en-US" dirty="0">
                <a:hlinkClick r:id="rId4"/>
              </a:rPr>
              <a:t>https://learn.microsoft.com/en-us/aspnet/core/performance/overview?view=aspnetcore-7.0</a:t>
            </a:r>
            <a:r>
              <a:rPr lang="en-US" dirty="0"/>
              <a:t> </a:t>
            </a:r>
          </a:p>
          <a:p>
            <a:r>
              <a:rPr lang="en-US" dirty="0" err="1"/>
              <a:t>Serilog</a:t>
            </a:r>
            <a:r>
              <a:rPr lang="en-US" dirty="0"/>
              <a:t> Request Logging - </a:t>
            </a:r>
            <a:r>
              <a:rPr lang="en-US" dirty="0">
                <a:hlinkClick r:id="rId5"/>
              </a:rPr>
              <a:t>https://github.com/serilog/serilog-aspnetcore#request-logging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3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620E5-F5AD-D075-E7B5-C94B1764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About Your Speaker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0134-4132-E9A7-28DE-CFCA9B66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Mitchel Sellers</a:t>
            </a:r>
          </a:p>
          <a:p>
            <a:r>
              <a:rPr lang="en-US" sz="2000"/>
              <a:t>Microsoft MVP, ASPInsider</a:t>
            </a:r>
          </a:p>
          <a:p>
            <a:r>
              <a:rPr lang="en-US" sz="2000"/>
              <a:t>CEO @ IowaComputerGurus, Inc</a:t>
            </a:r>
          </a:p>
          <a:p>
            <a:r>
              <a:rPr lang="en-US" sz="2000"/>
              <a:t>Contact Information</a:t>
            </a:r>
          </a:p>
          <a:p>
            <a:pPr lvl="1"/>
            <a:r>
              <a:rPr lang="en-US" sz="2000">
                <a:hlinkClick r:id="rId2"/>
              </a:rPr>
              <a:t>msellers@iowacomputergurus.com</a:t>
            </a:r>
            <a:endParaRPr lang="en-US" sz="2000"/>
          </a:p>
          <a:p>
            <a:pPr lvl="1"/>
            <a:r>
              <a:rPr lang="en-US" sz="2000"/>
              <a:t>@mitchelsellers</a:t>
            </a:r>
          </a:p>
          <a:p>
            <a:pPr lvl="1"/>
            <a:r>
              <a:rPr lang="en-US" sz="2000"/>
              <a:t>Github.com/mitchelsellers</a:t>
            </a:r>
          </a:p>
          <a:p>
            <a:pPr lvl="1"/>
            <a:r>
              <a:rPr lang="en-US" sz="2000"/>
              <a:t>www.mitchelsellers.com</a:t>
            </a: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9545D8-B19E-FD3A-470B-229135AA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2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80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F1C8D7EE-E0D8-4799-0B4E-2B80769CD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8A0A0-C4E2-BFA2-AECB-89F63DB6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What is a “Fast” Application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08B0648-77A0-52F1-23B9-935F00249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What makes an application “fast” to you?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Common Answers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Pages load &lt; 2 seconds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Page size is small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It appears to load quickly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How about these sites?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Amazon.com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Expedia/Kayak/Google Flights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92D1-8E23-47FE-E204-BE938331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ExpediaExample">
            <a:hlinkClick r:id="" action="ppaction://media"/>
            <a:extLst>
              <a:ext uri="{FF2B5EF4-FFF2-40B4-BE49-F238E27FC236}">
                <a16:creationId xmlns:a16="http://schemas.microsoft.com/office/drawing/2014/main" id="{402732FC-6424-38B7-224E-3D741EEB93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458" y="365125"/>
            <a:ext cx="7613417" cy="6229367"/>
          </a:xfrm>
        </p:spPr>
      </p:pic>
    </p:spTree>
    <p:extLst>
      <p:ext uri="{BB962C8B-B14F-4D97-AF65-F5344CB8AC3E}">
        <p14:creationId xmlns:p14="http://schemas.microsoft.com/office/powerpoint/2010/main" val="177243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yakExample">
            <a:hlinkClick r:id="" action="ppaction://media"/>
            <a:extLst>
              <a:ext uri="{FF2B5EF4-FFF2-40B4-BE49-F238E27FC236}">
                <a16:creationId xmlns:a16="http://schemas.microsoft.com/office/drawing/2014/main" id="{C94046B8-D6D7-0243-3F97-5114F2C46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9038" y="506413"/>
            <a:ext cx="7272337" cy="58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CCB91-3A15-80BD-0DCE-3DB2E29F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Setting Performance Standards First</a:t>
            </a:r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7413D544-28D7-0F7B-88B9-465DFBD2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7CC3-BFDC-AB28-C0E2-F9FD7B9E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Metric Based?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Page Load Time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Tooling Scores</a:t>
            </a:r>
          </a:p>
          <a:p>
            <a:r>
              <a:rPr lang="en-US" sz="1800">
                <a:solidFill>
                  <a:schemeClr val="tx2"/>
                </a:solidFill>
              </a:rPr>
              <a:t>Load Based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X Users per Hour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Y Requests per Second</a:t>
            </a:r>
          </a:p>
          <a:p>
            <a:r>
              <a:rPr lang="en-US" sz="1800">
                <a:solidFill>
                  <a:schemeClr val="tx2"/>
                </a:solidFill>
              </a:rPr>
              <a:t>Perception Based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Needs to “Feel” fast</a:t>
            </a:r>
          </a:p>
          <a:p>
            <a:r>
              <a:rPr lang="en-US" sz="1800">
                <a:solidFill>
                  <a:schemeClr val="tx2"/>
                </a:solidFill>
              </a:rPr>
              <a:t>Commonly, You Will Blend These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8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DAD0728D-D13F-CA60-B2AE-1BFED895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8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3CB8E-6FDC-E532-00A8-0651FA93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Implementing Performance as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2C50D-7C0F-08BA-E706-1BEF9E39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Performance should be architected INTO a solution, not addressed after the fact</a:t>
            </a:r>
          </a:p>
          <a:p>
            <a:pPr lvl="1"/>
            <a:r>
              <a:rPr lang="en-US" sz="2000" dirty="0"/>
              <a:t>Small changes at the beginning can pay back huge dividends</a:t>
            </a:r>
          </a:p>
          <a:p>
            <a:r>
              <a:rPr lang="en-US" sz="2000" dirty="0"/>
              <a:t>There is no “easy” button!</a:t>
            </a:r>
          </a:p>
          <a:p>
            <a:pPr lvl="1"/>
            <a:r>
              <a:rPr lang="en-US" sz="2000" dirty="0"/>
              <a:t>But there are common culprits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69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7853-B031-181C-6C38-5863744F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647700"/>
            <a:ext cx="2835554" cy="5557838"/>
          </a:xfrm>
        </p:spPr>
        <p:txBody>
          <a:bodyPr anchor="ctr">
            <a:normAutofit/>
          </a:bodyPr>
          <a:lstStyle/>
          <a:p>
            <a:r>
              <a:rPr lang="en-US" sz="3100" dirty="0"/>
              <a:t>Implementing</a:t>
            </a:r>
            <a:br>
              <a:rPr lang="en-US" sz="3100" dirty="0"/>
            </a:br>
            <a:r>
              <a:rPr lang="en-US" sz="3100" dirty="0"/>
              <a:t>Data/Output </a:t>
            </a:r>
            <a:br>
              <a:rPr lang="en-US" sz="3100" dirty="0"/>
            </a:br>
            <a:r>
              <a:rPr lang="en-US" sz="3100" dirty="0"/>
              <a:t>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27F7-7109-6979-20AC-C1FBCC10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02" y="647700"/>
            <a:ext cx="3618162" cy="555783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Two Standards</a:t>
            </a:r>
          </a:p>
          <a:p>
            <a:pPr lvl="1"/>
            <a:r>
              <a:rPr lang="en-US" sz="1800" dirty="0" err="1"/>
              <a:t>IMemoryCache</a:t>
            </a:r>
            <a:endParaRPr lang="en-US" sz="1800" dirty="0"/>
          </a:p>
          <a:p>
            <a:pPr lvl="1"/>
            <a:r>
              <a:rPr lang="en-US" sz="1800" dirty="0" err="1"/>
              <a:t>IDistributedCache</a:t>
            </a:r>
            <a:endParaRPr lang="en-US" sz="1800" dirty="0"/>
          </a:p>
          <a:p>
            <a:r>
              <a:rPr lang="en-US" sz="1800" dirty="0"/>
              <a:t>API Structures are Different</a:t>
            </a:r>
          </a:p>
          <a:p>
            <a:r>
              <a:rPr lang="en-US" sz="1800" dirty="0"/>
              <a:t>What is a Distributed Cache</a:t>
            </a:r>
          </a:p>
          <a:p>
            <a:pPr lvl="1"/>
            <a:r>
              <a:rPr lang="en-US" sz="1800" dirty="0"/>
              <a:t>Allows synchronization of cache items across multiple instances</a:t>
            </a:r>
          </a:p>
          <a:p>
            <a:r>
              <a:rPr lang="en-US" sz="1800" dirty="0" err="1"/>
              <a:t>IDistributedCache</a:t>
            </a:r>
            <a:r>
              <a:rPr lang="en-US" sz="1800" dirty="0"/>
              <a:t> defaults to a Memory Based Cache</a:t>
            </a:r>
          </a:p>
          <a:p>
            <a:r>
              <a:rPr lang="en-US" sz="1800" dirty="0"/>
              <a:t>Best to start with </a:t>
            </a:r>
            <a:r>
              <a:rPr lang="en-US" sz="1800" dirty="0" err="1"/>
              <a:t>IDistributedCache</a:t>
            </a:r>
            <a:r>
              <a:rPr lang="en-US" sz="1800" dirty="0"/>
              <a:t>, even if not needed for requirements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DA6E5A8D-7E76-E140-0579-32E9767C6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2" r="27521"/>
          <a:stretch/>
        </p:blipFill>
        <p:spPr>
          <a:xfrm>
            <a:off x="7431299" y="1"/>
            <a:ext cx="4760702" cy="6856413"/>
          </a:xfrm>
          <a:custGeom>
            <a:avLst/>
            <a:gdLst/>
            <a:ahLst/>
            <a:cxnLst/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4648F-F2F0-84E3-CB82-5F40175A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HTTP Response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87DB-A989-846A-52FA-9882945F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Enabled by adding two lines to startup</a:t>
            </a:r>
          </a:p>
          <a:p>
            <a:pPr lvl="1"/>
            <a:r>
              <a:rPr lang="en-US" sz="2000" dirty="0" err="1"/>
              <a:t>AddResponseCaching</a:t>
            </a:r>
            <a:r>
              <a:rPr lang="en-US" sz="2000" dirty="0"/>
              <a:t>()</a:t>
            </a:r>
          </a:p>
          <a:p>
            <a:pPr lvl="1"/>
            <a:r>
              <a:rPr lang="en-US" sz="2000" dirty="0" err="1"/>
              <a:t>UseResponseCaching</a:t>
            </a:r>
            <a:r>
              <a:rPr lang="en-US" sz="2000" dirty="0"/>
              <a:t>()</a:t>
            </a:r>
          </a:p>
          <a:p>
            <a:r>
              <a:rPr lang="en-US" sz="2000" dirty="0"/>
              <a:t>Configured on a controller/action/page basis</a:t>
            </a:r>
          </a:p>
          <a:p>
            <a:pPr lvl="1"/>
            <a:r>
              <a:rPr lang="en-US" sz="2000" dirty="0"/>
              <a:t>[</a:t>
            </a:r>
            <a:r>
              <a:rPr lang="en-US" sz="2000" dirty="0" err="1"/>
              <a:t>ResponseCache</a:t>
            </a:r>
            <a:r>
              <a:rPr lang="en-US" sz="2000" dirty="0"/>
              <a:t>(</a:t>
            </a:r>
            <a:r>
              <a:rPr lang="en-US" sz="2000" dirty="0" err="1"/>
              <a:t>VaryByHeader</a:t>
            </a:r>
            <a:r>
              <a:rPr lang="en-US" sz="2000" dirty="0"/>
              <a:t> = "User-Agent", Duration = 30)]</a:t>
            </a:r>
          </a:p>
          <a:p>
            <a:r>
              <a:rPr lang="en-US" sz="2000" dirty="0"/>
              <a:t>Shouldn’t be used for anything that varies by user or has a login status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5FDF6FB-C290-EF86-0A47-EAD313D4F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7" r="25184" b="-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2FCB4-F0DA-C9DA-9545-95F54A8C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3" y="0"/>
            <a:ext cx="7891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658</Words>
  <Application>Microsoft Office PowerPoint</Application>
  <PresentationFormat>Widescreen</PresentationFormat>
  <Paragraphs>90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SFMono-Regular</vt:lpstr>
      <vt:lpstr>Office Theme</vt:lpstr>
      <vt:lpstr>Make Your ASP.NET Core Apps Amazingly Fast</vt:lpstr>
      <vt:lpstr>About Your Speaker</vt:lpstr>
      <vt:lpstr>What is a “Fast” Application</vt:lpstr>
      <vt:lpstr>PowerPoint Presentation</vt:lpstr>
      <vt:lpstr>PowerPoint Presentation</vt:lpstr>
      <vt:lpstr>Setting Performance Standards First</vt:lpstr>
      <vt:lpstr>Implementing Performance as a Feature</vt:lpstr>
      <vt:lpstr>Implementing Data/Output  Caching</vt:lpstr>
      <vt:lpstr>HTTP Response Caching</vt:lpstr>
      <vt:lpstr>Caching TagHelpers</vt:lpstr>
      <vt:lpstr>EntityFramework Performance Considerations</vt:lpstr>
      <vt:lpstr>Targeting Slow Areas</vt:lpstr>
      <vt:lpstr>Bundling/Minification/CDN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Your ASP.NET Core Apps Amazingly Fast</dc:title>
  <dc:creator>Mitchel Sellers</dc:creator>
  <cp:lastModifiedBy>Mitchel Sellers</cp:lastModifiedBy>
  <cp:revision>8</cp:revision>
  <dcterms:created xsi:type="dcterms:W3CDTF">2023-06-02T02:30:25Z</dcterms:created>
  <dcterms:modified xsi:type="dcterms:W3CDTF">2023-06-22T19:14:23Z</dcterms:modified>
</cp:coreProperties>
</file>